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 /><Relationship Id="rId9" Type="http://schemas.openxmlformats.org/officeDocument/2006/relationships/tableStyles" Target="tableStyles.xml" /><Relationship Id="rId1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3999" y="1122362"/>
            <a:ext cx="9144000" cy="2387599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3999" y="3602037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899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198" y="365125"/>
            <a:ext cx="7734299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50" y="4589463"/>
            <a:ext cx="10515600" cy="150018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198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5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9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365125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9" y="1681162"/>
            <a:ext cx="5157785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9" y="2505074"/>
            <a:ext cx="5157785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9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10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11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Date Placehold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7" name="Slide Number Placehold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6" name="Slide Number Placehold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7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9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Picture Placehold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5183187" y="987425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6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399"/>
            <a:ext cx="3932237" cy="381158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9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8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198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1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59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59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1" hdr="0" sldNum="1"/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49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4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 flipH="0" flipV="0">
            <a:off x="1523999" y="1122362"/>
            <a:ext cx="9144000" cy="1350288"/>
          </a:xfrm>
        </p:spPr>
        <p:txBody>
          <a:bodyPr/>
          <a:lstStyle/>
          <a:p>
            <a:pPr>
              <a:defRPr/>
            </a:pPr>
            <a:r>
              <a:rPr lang="de-DE"/>
              <a:t>STREBEN NACH UNABHÄNGIGKEIT DER KIRCHE</a:t>
            </a:r>
            <a:endParaRPr lang="de-DE"/>
          </a:p>
        </p:txBody>
      </p:sp>
      <p:sp>
        <p:nvSpPr>
          <p:cNvPr id="5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 flipH="0" flipV="0">
            <a:off x="1523999" y="2678400"/>
            <a:ext cx="9144000" cy="631296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>
              <a:defRPr/>
            </a:pPr>
            <a:r>
              <a:rPr lang="de-DE"/>
              <a:t>ZWEI SCHWERTER-LEHRE UND INVESTITURSTREIT</a:t>
            </a:r>
            <a:endParaRPr lang="de-DE"/>
          </a:p>
          <a:p>
            <a:pPr>
              <a:defRPr/>
            </a:pPr>
            <a:endParaRPr lang="de-DE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F1BD386-6D16-71B3-5E77-2A36388DA479}" type="slidenum">
              <a:rPr lang="de-DE"/>
              <a:t/>
            </a:fld>
            <a:endParaRPr lang="de-DE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pic>
        <p:nvPicPr>
          <p:cNvPr id="8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>
            <a:off x="4272054" y="3564964"/>
            <a:ext cx="3943350" cy="23240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6" y="365124"/>
            <a:ext cx="10515600" cy="1325561"/>
          </a:xfrm>
        </p:spPr>
        <p:txBody>
          <a:bodyPr/>
          <a:lstStyle/>
          <a:p>
            <a:pPr algn="ctr">
              <a:defRPr/>
            </a:pPr>
            <a:r>
              <a:rPr lang="de-DE" sz="33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Kirche und Staat - Modelle</a:t>
            </a:r>
            <a:endParaRPr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1"/>
            <a:ext cx="5157785" cy="82391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>
              <a:defRPr/>
            </a:pPr>
            <a:r>
              <a:rPr/>
              <a:t>Staatskirchentum (Cäsaropapismus)</a:t>
            </a:r>
            <a:endParaRPr/>
          </a:p>
        </p:txBody>
      </p:sp>
      <p:sp>
        <p:nvSpPr>
          <p:cNvPr id="6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8" y="2505073"/>
            <a:ext cx="5157785" cy="3684586"/>
          </a:xfrm>
        </p:spPr>
        <p:txBody>
          <a:bodyPr/>
          <a:lstStyle/>
          <a:p>
            <a:pPr>
              <a:defRPr/>
            </a:pPr>
            <a:r>
              <a:rPr/>
              <a:t>nach Akzeptanz des Christentums durch Kaiser Konstantin I. greifen seine Nachfolger stark in kirchliche Angelegenheiten ein</a:t>
            </a:r>
            <a:endParaRPr/>
          </a:p>
          <a:p>
            <a:pPr>
              <a:defRPr/>
            </a:pPr>
            <a:r>
              <a:rPr/>
              <a:t>so beriefen Kaiser des Ostens (</a:t>
            </a:r>
            <a:r>
              <a:rPr lang="de-DE" sz="21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Konstantinopel )</a:t>
            </a:r>
            <a:r>
              <a:rPr/>
              <a:t> in Konzilien ein, die Glaubensfragen klären sollen</a:t>
            </a:r>
            <a:endParaRPr/>
          </a:p>
          <a:p>
            <a:pPr>
              <a:defRPr/>
            </a:pPr>
            <a:r>
              <a:rPr/>
              <a:t>so kann im Osten kein Patriarch eine ähnliche Machtstellung erreichen wie der Bischof von Rom</a:t>
            </a:r>
            <a:endParaRPr/>
          </a:p>
        </p:txBody>
      </p:sp>
      <p:sp>
        <p:nvSpPr>
          <p:cNvPr id="7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1"/>
            <a:ext cx="5183186" cy="82391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>
              <a:defRPr/>
            </a:pPr>
            <a:r>
              <a:rPr/>
              <a:t>Theokratie</a:t>
            </a:r>
            <a:endParaRPr/>
          </a:p>
        </p:txBody>
      </p:sp>
      <p:sp>
        <p:nvSpPr>
          <p:cNvPr id="8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3"/>
            <a:ext cx="5183186" cy="3684586"/>
          </a:xfrm>
        </p:spPr>
        <p:txBody>
          <a:bodyPr/>
          <a:lstStyle/>
          <a:p>
            <a:pPr>
              <a:defRPr/>
            </a:pPr>
            <a:r>
              <a:rPr/>
              <a:t>die Kirche im Westen (Papst) ringen mit dem Kaiser um die Vormacht (Investiturstreit) und haben oftmals mehr Macht</a:t>
            </a:r>
            <a:endParaRPr/>
          </a:p>
          <a:p>
            <a:pPr>
              <a:defRPr/>
            </a:pPr>
            <a:r>
              <a:rPr/>
              <a:t>die Kirche hat das ethische Monopol und reglementiert die Lebensführung der Menschen (gesellschaftlichen Gruppen) </a:t>
            </a:r>
            <a:endParaRPr/>
          </a:p>
          <a:p>
            <a:pPr>
              <a:defRPr/>
            </a:pPr>
            <a:r>
              <a:rPr/>
              <a:t>Gesetze orientieren sich an kirchlichen Normen</a:t>
            </a:r>
            <a:endParaRPr/>
          </a:p>
          <a:p>
            <a:pPr>
              <a:defRPr/>
            </a:pPr>
            <a:r>
              <a:rPr/>
              <a:t>kirchliche Amsträger üben weltliche Macht aus</a:t>
            </a:r>
            <a:endParaRPr/>
          </a:p>
        </p:txBody>
      </p:sp>
      <p:sp>
        <p:nvSpPr>
          <p:cNvPr id="9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10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55FA045F-B28B-66F2-7E84-87293C22E586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6" y="365124"/>
            <a:ext cx="10515600" cy="1325561"/>
          </a:xfrm>
        </p:spPr>
        <p:txBody>
          <a:bodyPr/>
          <a:lstStyle/>
          <a:p>
            <a:pPr algn="ctr">
              <a:defRPr/>
            </a:pPr>
            <a:r>
              <a:rPr lang="de-DE" sz="33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Kirche und Staat - Modelle</a:t>
            </a:r>
            <a:endParaRPr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8" y="1681161"/>
            <a:ext cx="5157785" cy="82391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>
              <a:defRPr/>
            </a:pPr>
            <a:r>
              <a:rPr lang="de-DE" sz="18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Staatskirchentum (Cäsaropapismus)</a:t>
            </a: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>
            <p:ph sz="half" idx="2" hasCustomPrompt="0"/>
          </p:nvPr>
        </p:nvPicPr>
        <p:blipFill>
          <a:blip r:embed="rId2"/>
          <a:stretch/>
        </p:blipFill>
        <p:spPr bwMode="auto">
          <a:xfrm rot="0">
            <a:off x="1616304" y="2505073"/>
            <a:ext cx="3604754" cy="3684586"/>
          </a:xfrm>
          <a:prstGeom prst="rect">
            <a:avLst/>
          </a:prstGeom>
        </p:spPr>
      </p:pic>
      <p:sp>
        <p:nvSpPr>
          <p:cNvPr id="7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1"/>
            <a:ext cx="5183186" cy="823910"/>
          </a:xfrm>
        </p:spPr>
        <p:txBody>
          <a:bodyPr vertOverflow="overflow" horzOverflow="clip" vert="horz" wrap="square" lIns="91440" tIns="45720" rIns="91440" bIns="45720" numCol="1" spcCol="0" rtlCol="0" fromWordArt="0" anchor="ctr" anchorCtr="0" forceAA="0" upright="0" compatLnSpc="0">
            <a:norm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>
              <a:defRPr/>
            </a:pPr>
            <a:r>
              <a:rPr lang="de-DE" sz="18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Theokratie</a:t>
            </a:r>
            <a:endParaRPr/>
          </a:p>
        </p:txBody>
      </p:sp>
      <p:pic>
        <p:nvPicPr>
          <p:cNvPr id="8" name="" hidden="0"/>
          <p:cNvPicPr>
            <a:picLocks noChangeAspect="1"/>
          </p:cNvPicPr>
          <p:nvPr isPhoto="0" userDrawn="0">
            <p:ph sz="quarter" idx="4" hasCustomPrompt="0"/>
          </p:nvPr>
        </p:nvPicPr>
        <p:blipFill>
          <a:blip r:embed="rId3"/>
          <a:stretch/>
        </p:blipFill>
        <p:spPr bwMode="auto">
          <a:xfrm rot="0">
            <a:off x="6952567" y="2505073"/>
            <a:ext cx="3622452" cy="3684586"/>
          </a:xfrm>
          <a:prstGeom prst="rect">
            <a:avLst/>
          </a:prstGeom>
        </p:spPr>
      </p:pic>
      <p:sp>
        <p:nvSpPr>
          <p:cNvPr id="9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10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5443BFD-6732-8C76-41B7-8D24F96F734F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/>
              <a:t>Zwei Schwerter-Lehre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198" y="1825624"/>
            <a:ext cx="5181598" cy="4351338"/>
          </a:xfrm>
        </p:spPr>
        <p:txBody>
          <a:bodyPr/>
          <a:lstStyle/>
          <a:p>
            <a:pPr>
              <a:defRPr/>
            </a:pPr>
            <a:r>
              <a:rPr/>
              <a:t>494 formuliert Papst Gelasius I. eine Zwei Gewalten-Lehre, um sein Unabhängigkeitsstreben gegenüber dem Kaiser zu begründen:</a:t>
            </a:r>
            <a:endParaRPr/>
          </a:p>
          <a:p>
            <a:pPr>
              <a:defRPr/>
            </a:pPr>
            <a:r>
              <a:rPr/>
              <a:t>Gott setzt zur Leitung der Welt die kaiserliche Gewalt und die geistliche Gewalt der Bischöfe ein</a:t>
            </a:r>
            <a:endParaRPr/>
          </a:p>
          <a:p>
            <a:pPr>
              <a:defRPr/>
            </a:pPr>
            <a:r>
              <a:rPr/>
              <a:t>die geistliche Gewalt wiege mehr, da die Bischöfe vor Gott auch für die Könige Rechenschaft ablegen müssten</a:t>
            </a:r>
            <a:endParaRPr/>
          </a:p>
          <a:p>
            <a:pPr>
              <a:defRPr/>
            </a:pPr>
            <a:r>
              <a:rPr/>
              <a:t>im 11. Jh. kommt der Begriff "Zwei Schwerter-Lehre" auf (Lk 22,38)</a:t>
            </a: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>
            <p:ph sz="half" idx="2" hasCustomPrompt="0"/>
          </p:nvPr>
        </p:nvPicPr>
        <p:blipFill>
          <a:blip r:embed="rId2"/>
          <a:stretch/>
        </p:blipFill>
        <p:spPr bwMode="auto">
          <a:xfrm rot="0">
            <a:off x="6522472" y="1825624"/>
            <a:ext cx="4481052" cy="4351338"/>
          </a:xfrm>
          <a:prstGeom prst="rect">
            <a:avLst/>
          </a:prstGeom>
        </p:spPr>
      </p:pic>
      <p:sp>
        <p:nvSpPr>
          <p:cNvPr id="7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395696F-D978-39C4-3D8C-DB42D2024CDA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fade thruBlk="0"/>
      </p:transition>
    </mc:Choice>
    <mc:Fallback>
      <p:transition spd="slow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2">
                <a:lumMod val="60000"/>
                <a:lumOff val="40000"/>
              </a:schemeClr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de-DE" sz="3300" b="0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Zwei Schwerter-Lehre</a:t>
            </a:r>
            <a:endParaRPr/>
          </a:p>
        </p:txBody>
      </p:sp>
      <p:sp>
        <p:nvSpPr>
          <p:cNvPr id="5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 flipH="0" flipV="0">
            <a:off x="838198" y="1825624"/>
            <a:ext cx="7156286" cy="4351338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/>
              <a:t>die Zweit Schwerter-Lehre bestimmt 600 Jahre lang das Verhältnis von Kirche und Staat</a:t>
            </a:r>
            <a:endParaRPr/>
          </a:p>
          <a:p>
            <a:pPr>
              <a:defRPr/>
            </a:pPr>
            <a:r>
              <a:rPr/>
              <a:t>in der Frühphase des </a:t>
            </a:r>
            <a:r>
              <a:rPr b="1"/>
              <a:t>Investiturstreits </a:t>
            </a:r>
            <a:r>
              <a:rPr/>
              <a:t>begründet Kaiser Heinrich IV. (+ 1106) seinen unbeschränkten Machtanspruch im weltlichen Bereich</a:t>
            </a:r>
            <a:endParaRPr/>
          </a:p>
          <a:p>
            <a:pPr>
              <a:defRPr/>
            </a:pPr>
            <a:r>
              <a:rPr/>
              <a:t>päpstlicherseits hält man entgegen, dass beide Schwerter im Besitz der Kirche seien, das weltliche aber dem Kaiser überlassen werde</a:t>
            </a:r>
            <a:endParaRPr/>
          </a:p>
          <a:p>
            <a:pPr>
              <a:defRPr/>
            </a:pPr>
            <a:r>
              <a:rPr/>
              <a:t>diese Interpretation findet sich erstmals im Dictatus Papae von 1075 (Gregor VII.)</a:t>
            </a:r>
            <a:endParaRPr/>
          </a:p>
          <a:p>
            <a:pPr>
              <a:defRPr/>
            </a:pPr>
            <a:r>
              <a:rPr/>
              <a:t>1076 wird Heinrich IV. durch Gregor VII. exkommuniziert</a:t>
            </a:r>
            <a:endParaRPr/>
          </a:p>
          <a:p>
            <a:pPr>
              <a:defRPr/>
            </a:pPr>
            <a:r>
              <a:rPr/>
              <a:t>1077 unterwirft sich Heinrich IV. dem Papst (Canossagang)</a:t>
            </a: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>
            <p:ph sz="half" idx="2" hasCustomPrompt="0"/>
          </p:nvPr>
        </p:nvPicPr>
        <p:blipFill>
          <a:blip r:embed="rId2"/>
          <a:stretch/>
        </p:blipFill>
        <p:spPr bwMode="auto">
          <a:xfrm rot="0">
            <a:off x="8937877" y="1825624"/>
            <a:ext cx="2088642" cy="4351338"/>
          </a:xfrm>
          <a:prstGeom prst="rect">
            <a:avLst/>
          </a:prstGeom>
        </p:spPr>
      </p:pic>
      <p:sp>
        <p:nvSpPr>
          <p:cNvPr id="7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ERTL - KIRCHEN-/CHRISTENTUMSGESCHICHTE</a:t>
            </a:r>
            <a:endParaRPr/>
          </a:p>
        </p:txBody>
      </p:sp>
      <p:sp>
        <p:nvSpPr>
          <p:cNvPr id="8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F1D09F5-4087-56A3-D1EC-9B3EA561681B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fade thruBlk="0"/>
      </p:transition>
    </mc:Choice>
    <mc:Fallback>
      <p:transition spd="slow" advClick="1">
        <p:fade thruBlk="0"/>
      </p:transition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ONLYOFFICE/6.1.0.90</Application>
  <DocSecurity>0</DocSecurity>
  <PresentationFormat>Widescreen</PresentationFormat>
  <Paragraphs>0</Paragraphs>
  <Slides>5</Slides>
  <Notes>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1</vt:lpstr>
      <vt:lpstr>Slide 1</vt:lpstr>
      <vt:lpstr>Slide 2</vt:lpstr>
      <vt:lpstr>Slide 3</vt:lpstr>
      <vt:lpstr>Slide 4</vt:lpstr>
      <vt:lpstr>Slide 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7</cp:revision>
  <dcterms:created xsi:type="dcterms:W3CDTF">2012-12-03T06:56:55Z</dcterms:created>
  <dcterms:modified xsi:type="dcterms:W3CDTF">2021-03-10T08:14:15Z</dcterms:modified>
  <cp:category/>
  <cp:contentStatus/>
  <cp:version/>
</cp:coreProperties>
</file>